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276475"/>
            <a:ext cx="532765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789363"/>
            <a:ext cx="5327650" cy="792162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zh-C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</a:defRPr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eaLnBrk="0" hangingPunct="0"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3050" y="188913"/>
            <a:ext cx="2063750" cy="59372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28625" y="188913"/>
            <a:ext cx="6042025" cy="59372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57313"/>
            <a:ext cx="4038600" cy="476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57313"/>
            <a:ext cx="4038600" cy="476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gradFill flip="none" rotWithShape="1">
          <a:gsLst>
            <a:gs pos="21000">
              <a:schemeClr val="tx2">
                <a:lumMod val="40000"/>
                <a:lumOff val="60000"/>
                <a:alpha val="0"/>
              </a:schemeClr>
            </a:gs>
            <a:gs pos="0">
              <a:schemeClr val="accent1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88913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マスタ　 タイトルの書式設定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57313"/>
            <a:ext cx="8229600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マスタ　テキストの書式設定</a:t>
            </a:r>
          </a:p>
          <a:p>
            <a:pPr lvl="1"/>
            <a:r>
              <a:rPr lang="zh-CN" smtClean="0"/>
              <a:t>第</a:t>
            </a:r>
            <a:r>
              <a:rPr lang="ja-JP" altLang="zh-CN" smtClean="0"/>
              <a:t>2</a:t>
            </a:r>
            <a:r>
              <a:rPr lang="zh-CN" smtClean="0"/>
              <a:t>レベル</a:t>
            </a:r>
          </a:p>
          <a:p>
            <a:pPr lvl="2"/>
            <a:r>
              <a:rPr lang="zh-CN" smtClean="0"/>
              <a:t>第</a:t>
            </a:r>
            <a:r>
              <a:rPr lang="ja-JP" altLang="zh-CN" smtClean="0"/>
              <a:t>3</a:t>
            </a:r>
            <a:r>
              <a:rPr lang="zh-CN" smtClean="0"/>
              <a:t>レベル</a:t>
            </a:r>
          </a:p>
          <a:p>
            <a:pPr lvl="3"/>
            <a:r>
              <a:rPr lang="zh-CN" smtClean="0"/>
              <a:t>第</a:t>
            </a:r>
            <a:r>
              <a:rPr lang="ja-JP" altLang="zh-CN" smtClean="0"/>
              <a:t>4</a:t>
            </a:r>
            <a:r>
              <a:rPr lang="zh-CN" smtClean="0"/>
              <a:t>レベル</a:t>
            </a:r>
          </a:p>
          <a:p>
            <a:pPr lvl="4"/>
            <a:r>
              <a:rPr lang="zh-CN" smtClean="0"/>
              <a:t>第</a:t>
            </a:r>
            <a:r>
              <a:rPr lang="ja-JP" altLang="zh-CN" smtClean="0"/>
              <a:t>5</a:t>
            </a:r>
            <a:r>
              <a:rPr lang="zh-CN" smtClean="0"/>
              <a:t>レベル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8CFE830C-F593-40B8-A3DD-BEC63383D87E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305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F9F8E92-9C80-441B-AB4E-0AFD0093B2D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tx2">
                <a:lumMod val="40000"/>
                <a:lumOff val="60000"/>
                <a:alpha val="0"/>
              </a:schemeClr>
            </a:gs>
            <a:gs pos="0">
              <a:schemeClr val="accent1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900A8-57BC-46F4-91C3-54EF398BC33A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D4D0-918E-49AB-A715-7446CF61AAE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6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259632" y="3861048"/>
            <a:ext cx="6619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ja-JP" altLang="ja-JP" sz="5400" b="1" kern="100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Times New Roman"/>
              </a:rPr>
              <a:t>経営計画策定の心得</a:t>
            </a:r>
            <a:endParaRPr lang="ja-JP" altLang="en-US" sz="54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2504" y="188640"/>
            <a:ext cx="6144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１</a:t>
            </a:r>
            <a:r>
              <a:rPr lang="en-US" altLang="ja-JP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.</a:t>
            </a:r>
            <a:r>
              <a:rPr lang="ja-JP" altLang="ja-JP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経営</a:t>
            </a:r>
            <a:r>
              <a:rPr lang="ja-JP" altLang="ja-JP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計画書とは！</a:t>
            </a:r>
            <a:endParaRPr lang="ja-JP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2492896"/>
            <a:ext cx="784887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企業</a:t>
            </a:r>
            <a:r>
              <a:rPr lang="ja-JP" altLang="ja-JP" sz="2200" dirty="0">
                <a:latin typeface="HGPｺﾞｼｯｸE" pitchFamily="50" charset="-128"/>
                <a:ea typeface="HGPｺﾞｼｯｸE" pitchFamily="50" charset="-128"/>
              </a:rPr>
              <a:t>は１人の経営者によって「考え」「行動」し経営するので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なく</a:t>
            </a:r>
            <a:r>
              <a:rPr lang="ja-JP" altLang="en-US" sz="2200" dirty="0" smtClean="0"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複数</a:t>
            </a:r>
            <a:r>
              <a:rPr lang="ja-JP" altLang="ja-JP" sz="2200" dirty="0">
                <a:latin typeface="HGPｺﾞｼｯｸE" pitchFamily="50" charset="-128"/>
                <a:ea typeface="HGPｺﾞｼｯｸE" pitchFamily="50" charset="-128"/>
              </a:rPr>
              <a:t>の社員によって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形成されて</a:t>
            </a:r>
            <a:r>
              <a:rPr lang="ja-JP" altLang="ja-JP" sz="2200" dirty="0">
                <a:latin typeface="HGPｺﾞｼｯｸE" pitchFamily="50" charset="-128"/>
                <a:ea typeface="HGPｺﾞｼｯｸE" pitchFamily="50" charset="-128"/>
              </a:rPr>
              <a:t>いる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200" dirty="0" smtClean="0">
              <a:latin typeface="HGPｺﾞｼｯｸE" pitchFamily="50" charset="-128"/>
              <a:ea typeface="HGPｺﾞｼｯｸE" pitchFamily="50" charset="-128"/>
            </a:endParaRPr>
          </a:p>
          <a:p>
            <a:endParaRPr lang="en-US" altLang="ja-JP" sz="22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複数</a:t>
            </a:r>
            <a:r>
              <a:rPr lang="ja-JP" altLang="ja-JP" sz="2200" dirty="0">
                <a:latin typeface="HGPｺﾞｼｯｸE" pitchFamily="50" charset="-128"/>
                <a:ea typeface="HGPｺﾞｼｯｸE" pitchFamily="50" charset="-128"/>
              </a:rPr>
              <a:t>の社員が経営者の考えやその具体的な活動指示を実現する為に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は</a:t>
            </a:r>
            <a:r>
              <a:rPr lang="ja-JP" altLang="en-US" sz="2200" dirty="0" smtClean="0"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その</a:t>
            </a:r>
            <a:r>
              <a:rPr lang="ja-JP" altLang="ja-JP" sz="2200" dirty="0">
                <a:latin typeface="HGPｺﾞｼｯｸE" pitchFamily="50" charset="-128"/>
                <a:ea typeface="HGPｺﾞｼｯｸE" pitchFamily="50" charset="-128"/>
              </a:rPr>
              <a:t>内容を文章に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して何時</a:t>
            </a:r>
            <a:r>
              <a:rPr lang="ja-JP" altLang="ja-JP" sz="2200" dirty="0">
                <a:latin typeface="HGPｺﾞｼｯｸE" pitchFamily="50" charset="-128"/>
                <a:ea typeface="HGPｺﾞｼｯｸE" pitchFamily="50" charset="-128"/>
              </a:rPr>
              <a:t>でも誰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でも同じ</a:t>
            </a:r>
            <a:r>
              <a:rPr lang="ja-JP" altLang="ja-JP" sz="2200" dirty="0">
                <a:latin typeface="HGPｺﾞｼｯｸE" pitchFamily="50" charset="-128"/>
                <a:ea typeface="HGPｺﾞｼｯｸE" pitchFamily="50" charset="-128"/>
              </a:rPr>
              <a:t>目標に向かって進む必要がある</a:t>
            </a:r>
            <a:r>
              <a:rPr lang="ja-JP" altLang="ja-JP" sz="22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200" dirty="0" smtClean="0">
              <a:latin typeface="HGPｺﾞｼｯｸE" pitchFamily="50" charset="-128"/>
              <a:ea typeface="HGPｺﾞｼｯｸE" pitchFamily="50" charset="-128"/>
            </a:endParaRPr>
          </a:p>
          <a:p>
            <a:endParaRPr lang="en-US" altLang="ja-JP" sz="22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800" b="1" u="sng" dirty="0" smtClean="0">
                <a:latin typeface="HGPｺﾞｼｯｸE" pitchFamily="50" charset="-128"/>
                <a:ea typeface="HGPｺﾞｼｯｸE" pitchFamily="50" charset="-128"/>
              </a:rPr>
              <a:t>「</a:t>
            </a:r>
            <a:r>
              <a:rPr lang="ja-JP" altLang="ja-JP" sz="2800" b="1" u="sng" dirty="0">
                <a:latin typeface="HGPｺﾞｼｯｸE" pitchFamily="50" charset="-128"/>
                <a:ea typeface="HGPｺﾞｼｯｸE" pitchFamily="50" charset="-128"/>
              </a:rPr>
              <a:t>目標」「考え」「行動方法</a:t>
            </a:r>
            <a:r>
              <a:rPr lang="ja-JP" altLang="ja-JP" sz="2800" b="1" u="sng" dirty="0" smtClean="0">
                <a:latin typeface="HGPｺﾞｼｯｸE" pitchFamily="50" charset="-128"/>
                <a:ea typeface="HGPｺﾞｼｯｸE" pitchFamily="50" charset="-128"/>
              </a:rPr>
              <a:t>」</a:t>
            </a:r>
            <a:endParaRPr lang="en-US" altLang="ja-JP" sz="2800" b="1" u="sng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800" b="1" u="sng" dirty="0" smtClean="0">
                <a:latin typeface="HGPｺﾞｼｯｸE" pitchFamily="50" charset="-128"/>
                <a:ea typeface="HGPｺﾞｼｯｸE" pitchFamily="50" charset="-128"/>
              </a:rPr>
              <a:t>これら</a:t>
            </a:r>
            <a:r>
              <a:rPr lang="ja-JP" altLang="ja-JP" sz="2800" b="1" u="sng" dirty="0">
                <a:latin typeface="HGPｺﾞｼｯｸE" pitchFamily="50" charset="-128"/>
                <a:ea typeface="HGPｺﾞｼｯｸE" pitchFamily="50" charset="-128"/>
              </a:rPr>
              <a:t>が明らかに文章にされているの</a:t>
            </a:r>
            <a:r>
              <a:rPr lang="ja-JP" altLang="ja-JP" sz="2800" b="1" u="sng" dirty="0" smtClean="0">
                <a:latin typeface="HGPｺﾞｼｯｸE" pitchFamily="50" charset="-128"/>
                <a:ea typeface="HGPｺﾞｼｯｸE" pitchFamily="50" charset="-128"/>
              </a:rPr>
              <a:t>が</a:t>
            </a:r>
            <a:endParaRPr lang="en-US" altLang="ja-JP" sz="2800" b="1" u="sng" dirty="0" smtClean="0">
              <a:latin typeface="HGPｺﾞｼｯｸE" pitchFamily="50" charset="-128"/>
              <a:ea typeface="HGPｺﾞｼｯｸE" pitchFamily="50" charset="-128"/>
            </a:endParaRPr>
          </a:p>
          <a:p>
            <a:pPr algn="r"/>
            <a:r>
              <a:rPr lang="ja-JP" altLang="ja-JP" sz="2800" b="1" u="sng" dirty="0" smtClean="0">
                <a:latin typeface="HGPｺﾞｼｯｸE" pitchFamily="50" charset="-128"/>
                <a:ea typeface="HGPｺﾞｼｯｸE" pitchFamily="50" charset="-128"/>
              </a:rPr>
              <a:t>「</a:t>
            </a:r>
            <a:r>
              <a:rPr lang="ja-JP" altLang="ja-JP" sz="2800" b="1" u="sng" dirty="0">
                <a:latin typeface="HGPｺﾞｼｯｸE" pitchFamily="50" charset="-128"/>
                <a:ea typeface="HGPｺﾞｼｯｸE" pitchFamily="50" charset="-128"/>
              </a:rPr>
              <a:t>経営計画書」である。</a:t>
            </a:r>
            <a:endParaRPr kumimoji="1" lang="ja-JP" altLang="en-US" sz="2800" b="1" u="sng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2.</a:t>
            </a:r>
            <a:r>
              <a:rPr lang="ja-JP" altLang="en-US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経営計画によって</a:t>
            </a:r>
            <a:endParaRPr lang="en-US" altLang="ja-JP" sz="5400" dirty="0" smtClean="0">
              <a:ln w="10160">
                <a:solidFill>
                  <a:schemeClr val="bg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  <a:p>
            <a:pPr algn="r"/>
            <a:r>
              <a:rPr lang="ja-JP" altLang="en-US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得られる効果</a:t>
            </a:r>
            <a:r>
              <a:rPr lang="ja-JP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と</a:t>
            </a:r>
            <a:r>
              <a:rPr lang="ja-JP" altLang="ja-JP" sz="5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は！</a:t>
            </a:r>
            <a:endParaRPr lang="ja-JP" altLang="en-US" sz="5400" dirty="0">
              <a:ln w="10160">
                <a:solidFill>
                  <a:schemeClr val="bg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256490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目指す目標が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数値</a:t>
            </a:r>
            <a:r>
              <a:rPr lang="ja-JP" altLang="en-US" sz="2400" dirty="0">
                <a:latin typeface="HGPｺﾞｼｯｸE" pitchFamily="50" charset="-128"/>
                <a:ea typeface="HGPｺﾞｼｯｸE" pitchFamily="50" charset="-128"/>
              </a:rPr>
              <a:t>・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方法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でハッキリして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いて</a:t>
            </a:r>
            <a:r>
              <a:rPr lang="ja-JP" altLang="en-US" sz="2400" dirty="0" smtClean="0"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その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目標を実現すると企業が成長する上で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の利益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が得られる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　　　</a:t>
            </a:r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800" dirty="0" smtClean="0">
                <a:latin typeface="HGPｺﾞｼｯｸE" pitchFamily="50" charset="-128"/>
                <a:ea typeface="HGPｺﾞｼｯｸE" pitchFamily="50" charset="-128"/>
              </a:rPr>
              <a:t>①</a:t>
            </a:r>
            <a:r>
              <a:rPr lang="ja-JP" altLang="ja-JP" sz="2800" dirty="0">
                <a:latin typeface="HGPｺﾞｼｯｸE" pitchFamily="50" charset="-128"/>
                <a:ea typeface="HGPｺﾞｼｯｸE" pitchFamily="50" charset="-128"/>
              </a:rPr>
              <a:t>　得られる利益が企業の存続を保証する。</a:t>
            </a:r>
          </a:p>
          <a:p>
            <a:r>
              <a:rPr lang="ja-JP" altLang="ja-JP" sz="2800" dirty="0" smtClean="0">
                <a:latin typeface="HGPｺﾞｼｯｸE" pitchFamily="50" charset="-128"/>
                <a:ea typeface="HGPｺﾞｼｯｸE" pitchFamily="50" charset="-128"/>
              </a:rPr>
              <a:t>②</a:t>
            </a:r>
            <a:r>
              <a:rPr lang="ja-JP" altLang="ja-JP" sz="2800" dirty="0">
                <a:latin typeface="HGPｺﾞｼｯｸE" pitchFamily="50" charset="-128"/>
                <a:ea typeface="HGPｺﾞｼｯｸE" pitchFamily="50" charset="-128"/>
              </a:rPr>
              <a:t>　得られる利益が社員に還元できる。</a:t>
            </a:r>
          </a:p>
          <a:p>
            <a:r>
              <a:rPr lang="ja-JP" altLang="ja-JP" sz="2800" dirty="0" smtClean="0">
                <a:latin typeface="HGPｺﾞｼｯｸE" pitchFamily="50" charset="-128"/>
                <a:ea typeface="HGPｺﾞｼｯｸE" pitchFamily="50" charset="-128"/>
              </a:rPr>
              <a:t>③</a:t>
            </a:r>
            <a:r>
              <a:rPr lang="ja-JP" altLang="ja-JP" sz="2800" dirty="0">
                <a:latin typeface="HGPｺﾞｼｯｸE" pitchFamily="50" charset="-128"/>
                <a:ea typeface="HGPｺﾞｼｯｸE" pitchFamily="50" charset="-128"/>
              </a:rPr>
              <a:t>　得られる利益で設備投資が出来る。</a:t>
            </a:r>
          </a:p>
          <a:p>
            <a:r>
              <a:rPr lang="ja-JP" altLang="ja-JP" sz="2800" dirty="0" smtClean="0">
                <a:latin typeface="HGPｺﾞｼｯｸE" pitchFamily="50" charset="-128"/>
                <a:ea typeface="HGPｺﾞｼｯｸE" pitchFamily="50" charset="-128"/>
              </a:rPr>
              <a:t>④</a:t>
            </a:r>
            <a:r>
              <a:rPr lang="ja-JP" altLang="ja-JP" sz="2800" dirty="0">
                <a:latin typeface="HGPｺﾞｼｯｸE" pitchFamily="50" charset="-128"/>
                <a:ea typeface="HGPｺﾞｼｯｸE" pitchFamily="50" charset="-128"/>
              </a:rPr>
              <a:t>　得られる利益で質を高めることが</a:t>
            </a:r>
            <a:r>
              <a:rPr lang="ja-JP" altLang="ja-JP" sz="2800" dirty="0" smtClean="0">
                <a:latin typeface="HGPｺﾞｼｯｸE" pitchFamily="50" charset="-128"/>
                <a:ea typeface="HGPｺﾞｼｯｸE" pitchFamily="50" charset="-128"/>
              </a:rPr>
              <a:t>出来る</a:t>
            </a:r>
            <a:endParaRPr lang="en-US" altLang="ja-JP" sz="28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800" dirty="0" smtClean="0">
                <a:latin typeface="HGPｺﾞｼｯｸE" pitchFamily="50" charset="-128"/>
                <a:ea typeface="HGPｺﾞｼｯｸE" pitchFamily="50" charset="-128"/>
              </a:rPr>
              <a:t>⑤</a:t>
            </a:r>
            <a:r>
              <a:rPr lang="ja-JP" altLang="ja-JP" sz="2800" dirty="0">
                <a:latin typeface="HGPｺﾞｼｯｸE" pitchFamily="50" charset="-128"/>
                <a:ea typeface="HGPｺﾞｼｯｸE" pitchFamily="50" charset="-128"/>
              </a:rPr>
              <a:t>　得られる利益で様々な企画・展開が出来る。</a:t>
            </a:r>
            <a:endParaRPr kumimoji="1" lang="ja-JP" altLang="en-US" sz="2800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78053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3.</a:t>
            </a:r>
            <a:r>
              <a:rPr lang="ja-JP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経営計画</a:t>
            </a:r>
            <a:r>
              <a:rPr lang="ja-JP" altLang="en-US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を作る流れ</a:t>
            </a:r>
            <a:r>
              <a:rPr lang="en-US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(1</a:t>
            </a:r>
            <a:r>
              <a:rPr lang="en-US" altLang="ja-JP" sz="5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)</a:t>
            </a:r>
            <a:endParaRPr lang="ja-JP" altLang="en-US" sz="5400" dirty="0">
              <a:ln w="10160">
                <a:solidFill>
                  <a:schemeClr val="bg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2420888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経営者が企業をどのような姿にするか考え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、</a:t>
            </a:r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像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にする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400" dirty="0">
              <a:latin typeface="HGPｺﾞｼｯｸE" pitchFamily="50" charset="-128"/>
              <a:ea typeface="HGPｺﾞｼｯｸE" pitchFamily="50" charset="-128"/>
            </a:endParaRPr>
          </a:p>
          <a:p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自分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の人生をかけた世の中に必要とされる会社を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考える</a:t>
            </a:r>
            <a:r>
              <a:rPr lang="ja-JP" altLang="en-US" sz="2400" dirty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会社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に働く仲間が人生を賭けられる仕事を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考える</a:t>
            </a:r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仕事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をすることで成長できる組織を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考える</a:t>
            </a:r>
            <a:r>
              <a:rPr lang="ja-JP" altLang="en-US" sz="24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組織</a:t>
            </a:r>
            <a:r>
              <a:rPr lang="ja-JP" altLang="ja-JP" sz="2400" dirty="0">
                <a:latin typeface="HGPｺﾞｼｯｸE" pitchFamily="50" charset="-128"/>
                <a:ea typeface="HGPｺﾞｼｯｸE" pitchFamily="50" charset="-128"/>
              </a:rPr>
              <a:t>が相乗的に機能することを</a:t>
            </a:r>
            <a:r>
              <a:rPr lang="ja-JP" altLang="ja-JP" sz="2400" dirty="0" smtClean="0">
                <a:latin typeface="HGPｺﾞｼｯｸE" pitchFamily="50" charset="-128"/>
                <a:ea typeface="HGPｺﾞｼｯｸE" pitchFamily="50" charset="-128"/>
              </a:rPr>
              <a:t>考える</a:t>
            </a:r>
            <a:r>
              <a:rPr lang="ja-JP" altLang="en-US" sz="24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400" dirty="0" smtClean="0">
              <a:latin typeface="HGPｺﾞｼｯｸE" pitchFamily="50" charset="-128"/>
              <a:ea typeface="HGPｺﾞｼｯｸE" pitchFamily="50" charset="-128"/>
            </a:endParaRPr>
          </a:p>
          <a:p>
            <a:endParaRPr kumimoji="1" lang="en-US" altLang="ja-JP" sz="2400" dirty="0">
              <a:latin typeface="HGPｺﾞｼｯｸE" pitchFamily="50" charset="-128"/>
              <a:ea typeface="HGPｺﾞｼｯｸE" pitchFamily="50" charset="-128"/>
            </a:endParaRPr>
          </a:p>
          <a:p>
            <a:endParaRPr kumimoji="1" lang="ja-JP" altLang="en-US" sz="2400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7805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3.</a:t>
            </a:r>
            <a:r>
              <a:rPr lang="ja-JP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経営計画</a:t>
            </a:r>
            <a:r>
              <a:rPr lang="ja-JP" altLang="en-US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を作る流れ</a:t>
            </a:r>
            <a:r>
              <a:rPr lang="en-US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(2)</a:t>
            </a:r>
            <a:endParaRPr lang="ja-JP" altLang="en-US" sz="5400" dirty="0">
              <a:ln w="10160">
                <a:solidFill>
                  <a:schemeClr val="bg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2492896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－１「売上</a:t>
            </a:r>
            <a:r>
              <a:rPr lang="en-US" altLang="ja-JP" sz="2000" dirty="0">
                <a:latin typeface="HGPｺﾞｼｯｸE" pitchFamily="50" charset="-128"/>
                <a:ea typeface="HGPｺﾞｼｯｸE" pitchFamily="50" charset="-128"/>
              </a:rPr>
              <a:t>―</a:t>
            </a:r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経費＝利益」を数値的に計画する                           </a:t>
            </a: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－２ 数値計画を実現する為の方法を考える</a:t>
            </a: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－３ 方法を具体的に実行する方法を考える                                 </a:t>
            </a: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－４ 考えた方法を日々の仕事の中で実行する　　　　　　　　　　　         </a:t>
            </a: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－５ 実行を確実に推進する為のﾘｰﾀﾞｰを決める　　　　　　　　　　          </a:t>
            </a: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－６ ﾘｰﾀﾞｰは役割実現の仲間と共に日々実行</a:t>
            </a:r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内容の</a:t>
            </a:r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確認と成果を検討する   　　　　　　　　　　　　　　　　　　　 　 　　　　　　　　　　　　　　　　　　　　　　　　　　　　　　　　　　　　　　　　　　　</a:t>
            </a: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－７ 実行目的と成果を比べて出来ていないものは原因を考える　</a:t>
            </a: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－８ 原因についてﾘｰﾀﾞｰは仲間（チーム）と話し合いその</a:t>
            </a:r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出来ていないものを埋める</a:t>
            </a:r>
            <a:endParaRPr lang="ja-JP" altLang="en-US" sz="2000" dirty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sz="2000" dirty="0">
                <a:latin typeface="HGPｺﾞｼｯｸE" pitchFamily="50" charset="-128"/>
                <a:ea typeface="HGPｺﾞｼｯｸE" pitchFamily="50" charset="-128"/>
              </a:rPr>
              <a:t>－９ 仲間は埋めるための具体的な行動を全員で実現する</a:t>
            </a:r>
          </a:p>
          <a:p>
            <a:endParaRPr kumimoji="1" lang="ja-JP" altLang="en-US" sz="2000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01561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4.</a:t>
            </a:r>
            <a:r>
              <a:rPr lang="ja-JP" altLang="en-US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なぜ、目標を実現するのに</a:t>
            </a:r>
            <a:endParaRPr lang="en-US" altLang="ja-JP" sz="5400" dirty="0" smtClean="0">
              <a:ln w="10160">
                <a:solidFill>
                  <a:schemeClr val="bg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  <a:p>
            <a:pPr algn="r"/>
            <a:r>
              <a:rPr lang="ja-JP" altLang="en-US" sz="5400" dirty="0" smtClean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苦労するのか？</a:t>
            </a:r>
            <a:endParaRPr lang="en-US" altLang="ja-JP" sz="5400" dirty="0" smtClean="0">
              <a:ln w="10160">
                <a:solidFill>
                  <a:schemeClr val="bg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2780928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dirty="0">
                <a:latin typeface="HGPｺﾞｼｯｸE" pitchFamily="50" charset="-128"/>
                <a:ea typeface="HGPｺﾞｼｯｸE" pitchFamily="50" charset="-128"/>
              </a:rPr>
              <a:t>目標とは企業に関わるすべての社員の能力（知識・技術･経験･考え・行動力）を１００％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活かした場合</a:t>
            </a:r>
            <a:r>
              <a:rPr lang="ja-JP" altLang="ja-JP" sz="2000" dirty="0">
                <a:latin typeface="HGPｺﾞｼｯｸE" pitchFamily="50" charset="-128"/>
                <a:ea typeface="HGPｺﾞｼｯｸE" pitchFamily="50" charset="-128"/>
              </a:rPr>
              <a:t>の結果、得られるものを設定する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0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各人</a:t>
            </a:r>
            <a:r>
              <a:rPr lang="ja-JP" altLang="ja-JP" sz="2000" dirty="0">
                <a:latin typeface="HGPｺﾞｼｯｸE" pitchFamily="50" charset="-128"/>
                <a:ea typeface="HGPｺﾞｼｯｸE" pitchFamily="50" charset="-128"/>
              </a:rPr>
              <a:t>が持てる能力を１００％出し切っている場合は、苦労とは感じない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0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１００％</a:t>
            </a:r>
            <a:r>
              <a:rPr lang="ja-JP" altLang="ja-JP" sz="2000" dirty="0">
                <a:latin typeface="HGPｺﾞｼｯｸE" pitchFamily="50" charset="-128"/>
                <a:ea typeface="HGPｺﾞｼｯｸE" pitchFamily="50" charset="-128"/>
              </a:rPr>
              <a:t>出し切ってもらう為に他人（上司・同僚･部下・外部）から指示．強制を受けるから苦労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と感じる</a:t>
            </a:r>
            <a:r>
              <a:rPr lang="ja-JP" altLang="ja-JP" sz="2000" dirty="0">
                <a:latin typeface="HGPｺﾞｼｯｸE" pitchFamily="50" charset="-128"/>
                <a:ea typeface="HGPｺﾞｼｯｸE" pitchFamily="50" charset="-128"/>
              </a:rPr>
              <a:t>目標とは絶えず少しの努力をしないと達成できない設定をする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2000" dirty="0" smtClean="0">
              <a:latin typeface="HGPｺﾞｼｯｸE" pitchFamily="50" charset="-128"/>
              <a:ea typeface="HGPｺﾞｼｯｸE" pitchFamily="50" charset="-128"/>
            </a:endParaRPr>
          </a:p>
          <a:p>
            <a:endParaRPr lang="en-US" altLang="ja-JP" sz="20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少し</a:t>
            </a:r>
            <a:r>
              <a:rPr lang="ja-JP" altLang="ja-JP" sz="2000" dirty="0">
                <a:latin typeface="HGPｺﾞｼｯｸE" pitchFamily="50" charset="-128"/>
                <a:ea typeface="HGPｺﾞｼｯｸE" pitchFamily="50" charset="-128"/>
              </a:rPr>
              <a:t>の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努力</a:t>
            </a:r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が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個人</a:t>
            </a:r>
            <a:r>
              <a:rPr lang="ja-JP" altLang="ja-JP" sz="2000" dirty="0">
                <a:latin typeface="HGPｺﾞｼｯｸE" pitchFamily="50" charset="-128"/>
                <a:ea typeface="HGPｺﾞｼｯｸE" pitchFamily="50" charset="-128"/>
              </a:rPr>
              <a:t>の能力（潜在能力）を発揮させ成長させる。</a:t>
            </a:r>
            <a:endParaRPr kumimoji="1" lang="ja-JP" altLang="en-US" sz="2000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人物（003）">
  <a:themeElements>
    <a:clrScheme name="人物（003）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F0517"/>
      </a:accent1>
      <a:accent2>
        <a:srgbClr val="BC000D"/>
      </a:accent2>
      <a:accent3>
        <a:srgbClr val="FFFFFF"/>
      </a:accent3>
      <a:accent4>
        <a:srgbClr val="000000"/>
      </a:accent4>
      <a:accent5>
        <a:srgbClr val="FFAAAB"/>
      </a:accent5>
      <a:accent6>
        <a:srgbClr val="AA000B"/>
      </a:accent6>
      <a:hlink>
        <a:srgbClr val="3A0004"/>
      </a:hlink>
      <a:folHlink>
        <a:srgbClr val="FF3B3B"/>
      </a:folHlink>
    </a:clrScheme>
    <a:fontScheme name="人物（003）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人物（003）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ＦＡＮツールの上手な使い方配布用</Template>
  <TotalTime>75</TotalTime>
  <Words>399</Words>
  <Application>Microsoft Office PowerPoint</Application>
  <PresentationFormat>画面に合わせる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人物（003）</vt:lpstr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accs</dc:creator>
  <cp:lastModifiedBy>accs</cp:lastModifiedBy>
  <cp:revision>9</cp:revision>
  <dcterms:created xsi:type="dcterms:W3CDTF">2012-05-09T09:29:56Z</dcterms:created>
  <dcterms:modified xsi:type="dcterms:W3CDTF">2012-05-09T10:50:15Z</dcterms:modified>
</cp:coreProperties>
</file>